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7559675" cy="104394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51"/>
    <a:srgbClr val="000099"/>
    <a:srgbClr val="0000BC"/>
    <a:srgbClr val="A3A6CD"/>
    <a:srgbClr val="FEF6F0"/>
    <a:srgbClr val="FF3399"/>
    <a:srgbClr val="BFBCC2"/>
    <a:srgbClr val="F2F2F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36" d="100"/>
          <a:sy n="136" d="100"/>
        </p:scale>
        <p:origin x="504" y="-3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CA8D511-3EE5-405A-B11E-87F99E51F678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20913" y="1252538"/>
            <a:ext cx="24463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B9D8141-1778-40C9-9F37-88EAFF9F1A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82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08486"/>
            <a:ext cx="6425724" cy="363445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483102"/>
            <a:ext cx="5669756" cy="2520438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54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51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55801"/>
            <a:ext cx="1630055" cy="884690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55801"/>
            <a:ext cx="4795669" cy="884690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75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54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02603"/>
            <a:ext cx="6520220" cy="434250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986185"/>
            <a:ext cx="6520220" cy="2283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63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79007"/>
            <a:ext cx="3212862" cy="66237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79007"/>
            <a:ext cx="3212862" cy="66237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87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55804"/>
            <a:ext cx="6520220" cy="201780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59104"/>
            <a:ext cx="3198096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13281"/>
            <a:ext cx="3198096" cy="56087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59104"/>
            <a:ext cx="3213847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13281"/>
            <a:ext cx="3213847" cy="56087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11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16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22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03083"/>
            <a:ext cx="3827085" cy="741874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01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03083"/>
            <a:ext cx="3827085" cy="7418740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90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55804"/>
            <a:ext cx="6520220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779007"/>
            <a:ext cx="6520220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2415-1280-430C-A5AD-A5F5CDDE857C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675780"/>
            <a:ext cx="2551390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C787-833D-4865-967A-7DA6C78758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79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hyperlink" Target="https://publicdomainq.net/rose-flower-0028299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C39C0A83-BFA2-414C-A336-A342C3E36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1" b="32847"/>
          <a:stretch/>
        </p:blipFill>
        <p:spPr>
          <a:xfrm rot="846869">
            <a:off x="3394561" y="1871732"/>
            <a:ext cx="2706841" cy="1592729"/>
          </a:xfrm>
          <a:prstGeom prst="rect">
            <a:avLst/>
          </a:prstGeom>
        </p:spPr>
      </p:pic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E0A5B3F1-68C3-450E-82E1-A303CDCC069F}"/>
              </a:ext>
            </a:extLst>
          </p:cNvPr>
          <p:cNvSpPr/>
          <p:nvPr/>
        </p:nvSpPr>
        <p:spPr>
          <a:xfrm>
            <a:off x="2712450" y="2265745"/>
            <a:ext cx="1706333" cy="694687"/>
          </a:xfrm>
          <a:prstGeom prst="roundRect">
            <a:avLst/>
          </a:prstGeom>
          <a:solidFill>
            <a:srgbClr val="FEF6F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BED70306-2C34-4C82-93A6-AF71155772B2}"/>
              </a:ext>
            </a:extLst>
          </p:cNvPr>
          <p:cNvSpPr/>
          <p:nvPr/>
        </p:nvSpPr>
        <p:spPr>
          <a:xfrm rot="1407994">
            <a:off x="2961394" y="1241903"/>
            <a:ext cx="864936" cy="653367"/>
          </a:xfrm>
          <a:prstGeom prst="roundRect">
            <a:avLst>
              <a:gd name="adj" fmla="val 50000"/>
            </a:avLst>
          </a:prstGeom>
          <a:solidFill>
            <a:srgbClr val="FEF6F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813E23E2-E77C-4A4D-8BD5-07FBB0693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2"/>
          <a:stretch/>
        </p:blipFill>
        <p:spPr>
          <a:xfrm rot="19842905">
            <a:off x="-299647" y="97998"/>
            <a:ext cx="2706841" cy="1478625"/>
          </a:xfrm>
          <a:prstGeom prst="rect">
            <a:avLst/>
          </a:prstGeom>
        </p:spPr>
      </p:pic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38B4350-3928-40D6-8E7A-977E41045828}"/>
              </a:ext>
            </a:extLst>
          </p:cNvPr>
          <p:cNvSpPr/>
          <p:nvPr/>
        </p:nvSpPr>
        <p:spPr>
          <a:xfrm>
            <a:off x="351305" y="1304509"/>
            <a:ext cx="864936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5EBFEB12-21F1-495F-A3E5-5A1B07272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2"/>
          <a:stretch/>
        </p:blipFill>
        <p:spPr>
          <a:xfrm rot="987666">
            <a:off x="5553389" y="600418"/>
            <a:ext cx="2706841" cy="147862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E12D65D-0E9F-40C3-95FF-82FB0617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39"/>
          <a:stretch/>
        </p:blipFill>
        <p:spPr>
          <a:xfrm>
            <a:off x="-8045" y="3073152"/>
            <a:ext cx="2706841" cy="13617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36DF07-A9E0-4728-A803-B7BE9A398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" t="17246" r="10557" b="-1847"/>
          <a:stretch/>
        </p:blipFill>
        <p:spPr>
          <a:xfrm rot="16200000">
            <a:off x="4166237" y="853962"/>
            <a:ext cx="3892264" cy="2429885"/>
          </a:xfrm>
          <a:prstGeom prst="ellipse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C40E-0544-4D47-9094-2A7491B09ED8}"/>
              </a:ext>
            </a:extLst>
          </p:cNvPr>
          <p:cNvSpPr txBox="1"/>
          <p:nvPr/>
        </p:nvSpPr>
        <p:spPr>
          <a:xfrm>
            <a:off x="216381" y="305464"/>
            <a:ext cx="5264457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“</a:t>
            </a:r>
            <a:r>
              <a:rPr kumimoji="1" lang="en-US" altLang="ja-JP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Furisode</a:t>
            </a:r>
            <a:r>
              <a:rPr kumimoji="1"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” </a:t>
            </a:r>
            <a:r>
              <a:rPr kumimoji="1" lang="en-US" altLang="ja-JP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decorate</a:t>
            </a:r>
            <a:r>
              <a:rPr kumimoji="1"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kumimoji="1" lang="en-US" altLang="ja-JP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dress</a:t>
            </a:r>
            <a:r>
              <a:rPr kumimoji="1" lang="ja-JP" alt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UD デジタル 教科書体 N-B" panose="02020700000000000000" pitchFamily="17" charset="-128"/>
              </a:rPr>
              <a:t>  </a:t>
            </a: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6699DE2B-5113-4D80-A387-F5D53C97500D}"/>
              </a:ext>
            </a:extLst>
          </p:cNvPr>
          <p:cNvSpPr/>
          <p:nvPr/>
        </p:nvSpPr>
        <p:spPr>
          <a:xfrm>
            <a:off x="525014" y="3877498"/>
            <a:ext cx="6081203" cy="584775"/>
          </a:xfrm>
          <a:prstGeom prst="roundRect">
            <a:avLst/>
          </a:prstGeom>
          <a:solidFill>
            <a:srgbClr val="A3A6CD">
              <a:alpha val="21961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84EA5FE-A672-4444-8276-5BCE6433EC2D}"/>
              </a:ext>
            </a:extLst>
          </p:cNvPr>
          <p:cNvSpPr txBox="1"/>
          <p:nvPr/>
        </p:nvSpPr>
        <p:spPr>
          <a:xfrm>
            <a:off x="-181142" y="3717999"/>
            <a:ext cx="7217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教科書体" panose="02020609000000000000" pitchFamily="17" charset="-128"/>
                <a:ea typeface="HG教科書体" panose="02020609000000000000" pitchFamily="17" charset="-128"/>
              </a:rPr>
              <a:t>“振袖デコルテドレス”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BD566C-9EAA-40ED-9547-49369F361B88}"/>
              </a:ext>
            </a:extLst>
          </p:cNvPr>
          <p:cNvSpPr txBox="1"/>
          <p:nvPr/>
        </p:nvSpPr>
        <p:spPr>
          <a:xfrm>
            <a:off x="287794" y="1274529"/>
            <a:ext cx="452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「振袖」ってなんか特別・・・</a:t>
            </a:r>
            <a:endParaRPr kumimoji="1" lang="en-US" altLang="ja-JP" sz="2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想い出の振袖でも</a:t>
            </a:r>
            <a:endParaRPr kumimoji="1" lang="en-US" altLang="ja-JP" sz="2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振袖を着ていない方も</a:t>
            </a:r>
            <a:endParaRPr kumimoji="1" lang="en-US" altLang="ja-JP" sz="2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これからも、ずっと「振袖」</a:t>
            </a:r>
            <a:endParaRPr kumimoji="1" lang="en-US" altLang="ja-JP" sz="2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BA99CA89-07EB-487D-93A3-7F3184288A65}"/>
              </a:ext>
            </a:extLst>
          </p:cNvPr>
          <p:cNvSpPr txBox="1"/>
          <p:nvPr/>
        </p:nvSpPr>
        <p:spPr>
          <a:xfrm rot="19497121">
            <a:off x="-137955" y="6116154"/>
            <a:ext cx="2481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デコルテドレスプラン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7780F4A-398B-40B4-AF4D-60A49411383F}"/>
              </a:ext>
            </a:extLst>
          </p:cNvPr>
          <p:cNvGrpSpPr/>
          <p:nvPr/>
        </p:nvGrpSpPr>
        <p:grpSpPr>
          <a:xfrm>
            <a:off x="1810597" y="5250901"/>
            <a:ext cx="1594070" cy="2111126"/>
            <a:chOff x="973991" y="5164573"/>
            <a:chExt cx="1594070" cy="2111126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CF77E11-68F3-4904-9A15-94DD3C2C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91" y="5439358"/>
              <a:ext cx="1146947" cy="1836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F95F53C-40DB-4E6C-9D9B-A7497D880964}"/>
                </a:ext>
              </a:extLst>
            </p:cNvPr>
            <p:cNvSpPr txBox="1"/>
            <p:nvPr/>
          </p:nvSpPr>
          <p:spPr>
            <a:xfrm>
              <a:off x="987622" y="5164573"/>
              <a:ext cx="1580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スタイル</a:t>
              </a:r>
              <a:r>
                <a:rPr kumimoji="1" lang="en-US" altLang="ja-JP" sz="1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endParaRPr kumimoji="1"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1BA7C05B-D2B6-43E5-8745-DFB15D3805C5}"/>
              </a:ext>
            </a:extLst>
          </p:cNvPr>
          <p:cNvGrpSpPr/>
          <p:nvPr/>
        </p:nvGrpSpPr>
        <p:grpSpPr>
          <a:xfrm>
            <a:off x="5842777" y="5243185"/>
            <a:ext cx="2247590" cy="2027669"/>
            <a:chOff x="5633951" y="5001977"/>
            <a:chExt cx="2247590" cy="2027669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C511C32-E3EC-4902-B495-1C79D6AD9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10" r="14501"/>
            <a:stretch/>
          </p:blipFill>
          <p:spPr>
            <a:xfrm>
              <a:off x="5633951" y="5269466"/>
              <a:ext cx="1126145" cy="1760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42EFFFF-B8AD-4A47-A871-F39D268C889C}"/>
                </a:ext>
              </a:extLst>
            </p:cNvPr>
            <p:cNvSpPr txBox="1"/>
            <p:nvPr/>
          </p:nvSpPr>
          <p:spPr>
            <a:xfrm>
              <a:off x="5773770" y="5001977"/>
              <a:ext cx="2107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帯・後結び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F8F883-2F66-472D-8C86-1E35AD8FAFE0}"/>
              </a:ext>
            </a:extLst>
          </p:cNvPr>
          <p:cNvSpPr txBox="1"/>
          <p:nvPr/>
        </p:nvSpPr>
        <p:spPr>
          <a:xfrm>
            <a:off x="5292532" y="10078892"/>
            <a:ext cx="3005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黒デコルテドレスもご用意しております</a:t>
            </a:r>
            <a:r>
              <a:rPr kumimoji="1" lang="ja-JP" altLang="en-US" sz="1050" b="1" dirty="0"/>
              <a:t>　　</a:t>
            </a:r>
            <a:endParaRPr kumimoji="1" lang="en-US" altLang="ja-JP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3E8E3A2-69C1-47AD-B27B-59458C07D7EA}"/>
              </a:ext>
            </a:extLst>
          </p:cNvPr>
          <p:cNvSpPr/>
          <p:nvPr/>
        </p:nvSpPr>
        <p:spPr>
          <a:xfrm>
            <a:off x="-331723" y="6496829"/>
            <a:ext cx="4973019" cy="29541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76E19B70-20CC-470A-83A5-EEA3FDC8DC11}"/>
              </a:ext>
            </a:extLst>
          </p:cNvPr>
          <p:cNvGrpSpPr/>
          <p:nvPr/>
        </p:nvGrpSpPr>
        <p:grpSpPr>
          <a:xfrm>
            <a:off x="128598" y="7729441"/>
            <a:ext cx="6546921" cy="717824"/>
            <a:chOff x="178830" y="7893244"/>
            <a:chExt cx="6546921" cy="71782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F6F05AC-5721-4099-A1AB-CC075598C162}"/>
                </a:ext>
              </a:extLst>
            </p:cNvPr>
            <p:cNvSpPr txBox="1"/>
            <p:nvPr/>
          </p:nvSpPr>
          <p:spPr>
            <a:xfrm>
              <a:off x="178830" y="7893244"/>
              <a:ext cx="31537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solidFill>
                    <a:srgbClr val="FF0000"/>
                  </a:solidFill>
                </a:rPr>
                <a:t>❖</a:t>
              </a:r>
              <a:r>
                <a:rPr kumimoji="1" lang="ja-JP" altLang="en-US" sz="14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フルレンタル　</a:t>
              </a:r>
              <a:r>
                <a:rPr kumimoji="1" lang="en-US" altLang="ja-JP" sz="14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22,000</a:t>
              </a:r>
              <a:r>
                <a:rPr kumimoji="1" lang="ja-JP" altLang="en-US" sz="1400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円　　　　　　　　</a:t>
              </a:r>
              <a:endParaRPr kumimoji="1" lang="en-US" altLang="ja-JP" sz="14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　　　　　　　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FF7DAB5-59BE-4686-A016-D3CB4B1C5648}"/>
                </a:ext>
              </a:extLst>
            </p:cNvPr>
            <p:cNvSpPr txBox="1"/>
            <p:nvPr/>
          </p:nvSpPr>
          <p:spPr>
            <a:xfrm>
              <a:off x="391764" y="8149403"/>
              <a:ext cx="6333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振袖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（ピンク・グリーン・ブルーのいずれか一着）</a:t>
              </a:r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・着付・ヘアーセット</a:t>
              </a:r>
              <a:endPara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着付小物一式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（ドレス、パニエ、アクセサリー類含む）</a:t>
              </a:r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・撮影３カット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</a:t>
              </a:r>
              <a:r>
                <a:rPr kumimoji="1" lang="en-US" altLang="ja-JP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SNS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でお渡し）</a:t>
              </a:r>
              <a:endPara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EB08C26-6298-426C-993E-CBBF1B08C2C3}"/>
                </a:ext>
              </a:extLst>
            </p:cNvPr>
            <p:cNvSpPr txBox="1"/>
            <p:nvPr/>
          </p:nvSpPr>
          <p:spPr>
            <a:xfrm>
              <a:off x="2513659" y="7939410"/>
              <a:ext cx="14659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（＋税）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C056E1C9-C3C2-420E-816F-7C0707D8D38B}"/>
              </a:ext>
            </a:extLst>
          </p:cNvPr>
          <p:cNvGrpSpPr/>
          <p:nvPr/>
        </p:nvGrpSpPr>
        <p:grpSpPr>
          <a:xfrm>
            <a:off x="128598" y="8561433"/>
            <a:ext cx="5932300" cy="1107996"/>
            <a:chOff x="1006514" y="8546291"/>
            <a:chExt cx="5932300" cy="11079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036E5A7-6278-495C-B3BF-8F101B25B312}"/>
                </a:ext>
              </a:extLst>
            </p:cNvPr>
            <p:cNvSpPr txBox="1"/>
            <p:nvPr/>
          </p:nvSpPr>
          <p:spPr>
            <a:xfrm>
              <a:off x="1196339" y="8803605"/>
              <a:ext cx="5742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着付・ヘアーセット・着付小物一式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（ドレス、パニエ、アクセサリー類含む） </a:t>
              </a:r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endPara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撮影３カット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</a:t>
              </a:r>
              <a:r>
                <a:rPr kumimoji="1" lang="en-US" altLang="ja-JP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SNS</a:t>
              </a:r>
              <a:r>
                <a:rPr kumimoji="1" lang="ja-JP" altLang="en-US" sz="1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でお渡し）</a:t>
              </a:r>
              <a:endPara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0899CD24-D620-43D6-9C0A-A6D9F44FC9C6}"/>
                </a:ext>
              </a:extLst>
            </p:cNvPr>
            <p:cNvSpPr txBox="1"/>
            <p:nvPr/>
          </p:nvSpPr>
          <p:spPr>
            <a:xfrm>
              <a:off x="3693950" y="8577314"/>
              <a:ext cx="14659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（＋税）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581F36F-41DE-4E57-8ABC-EBE7DD78CDA5}"/>
                </a:ext>
              </a:extLst>
            </p:cNvPr>
            <p:cNvSpPr txBox="1"/>
            <p:nvPr/>
          </p:nvSpPr>
          <p:spPr>
            <a:xfrm>
              <a:off x="1006514" y="8546291"/>
              <a:ext cx="34769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solidFill>
                    <a:schemeClr val="accent2">
                      <a:lumMod val="75000"/>
                    </a:schemeClr>
                  </a:solidFill>
                </a:rPr>
                <a:t>❖</a:t>
              </a:r>
              <a:r>
                <a:rPr kumimoji="1" lang="ja-JP" altLang="en-US" sz="1400" dirty="0">
                  <a:solidFill>
                    <a:schemeClr val="accent2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着物・帯持ち込み　</a:t>
              </a:r>
              <a:r>
                <a:rPr kumimoji="1" lang="en-US" altLang="ja-JP" sz="1400" dirty="0">
                  <a:solidFill>
                    <a:schemeClr val="accent2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15,000</a:t>
              </a:r>
              <a:r>
                <a:rPr kumimoji="1" lang="ja-JP" altLang="en-US" sz="1400" dirty="0">
                  <a:solidFill>
                    <a:schemeClr val="accent2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円</a:t>
              </a:r>
              <a:endParaRPr kumimoji="1" lang="en-US" altLang="ja-JP" sz="1400" dirty="0">
                <a:solidFill>
                  <a:schemeClr val="accent2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1600" dirty="0"/>
                <a:t>　　　</a:t>
              </a:r>
              <a:endParaRPr kumimoji="1" lang="en-US" altLang="ja-JP" sz="1600" dirty="0"/>
            </a:p>
            <a:p>
              <a:r>
                <a:rPr kumimoji="1" lang="ja-JP" altLang="en-US" sz="1600" dirty="0"/>
                <a:t>　　　</a:t>
              </a:r>
              <a:endParaRPr kumimoji="1" lang="en-US" altLang="ja-JP" dirty="0"/>
            </a:p>
            <a:p>
              <a:r>
                <a:rPr kumimoji="1" lang="ja-JP" altLang="en-US" dirty="0"/>
                <a:t>　　　　　　　</a:t>
              </a: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8119B333-7F0C-46B3-B1D4-5BE4844AB5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34504" r="17575" b="1"/>
          <a:stretch/>
        </p:blipFill>
        <p:spPr>
          <a:xfrm>
            <a:off x="6112369" y="8086668"/>
            <a:ext cx="962076" cy="191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44563448-6A09-4A8F-9101-E9C84B72D37B}"/>
              </a:ext>
            </a:extLst>
          </p:cNvPr>
          <p:cNvGrpSpPr/>
          <p:nvPr/>
        </p:nvGrpSpPr>
        <p:grpSpPr>
          <a:xfrm>
            <a:off x="364892" y="9325447"/>
            <a:ext cx="4694472" cy="1009044"/>
            <a:chOff x="111876" y="9463664"/>
            <a:chExt cx="4694472" cy="8630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6335655-3189-4381-BAD9-F192E4466BDA}"/>
                </a:ext>
              </a:extLst>
            </p:cNvPr>
            <p:cNvSpPr txBox="1"/>
            <p:nvPr/>
          </p:nvSpPr>
          <p:spPr>
            <a:xfrm>
              <a:off x="216381" y="9472504"/>
              <a:ext cx="27917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dirty="0"/>
                <a:t>どうぞお気軽にお問合せ下さい</a:t>
              </a: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5DB6A1B6-FBE7-472B-AECE-0E5D2A66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5" y="9701149"/>
              <a:ext cx="1756602" cy="376739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83B58D5-8DF7-42E1-921E-F7980A8803C1}"/>
                </a:ext>
              </a:extLst>
            </p:cNvPr>
            <p:cNvSpPr txBox="1"/>
            <p:nvPr/>
          </p:nvSpPr>
          <p:spPr>
            <a:xfrm>
              <a:off x="2963934" y="9706385"/>
              <a:ext cx="1372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/>
                <a:t>奈良市油阪地方町</a:t>
              </a:r>
              <a:r>
                <a:rPr kumimoji="1" lang="en-US" altLang="ja-JP" sz="800" dirty="0"/>
                <a:t>6-4</a:t>
              </a:r>
            </a:p>
            <a:p>
              <a:r>
                <a:rPr kumimoji="1" lang="ja-JP" altLang="en-US" sz="800" dirty="0"/>
                <a:t>京ろまんビル１</a:t>
              </a:r>
              <a:r>
                <a:rPr kumimoji="1" lang="en-US" altLang="ja-JP" sz="800" dirty="0"/>
                <a:t>F</a:t>
              </a:r>
              <a:endParaRPr kumimoji="1" lang="ja-JP" altLang="en-US" sz="800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BD152D2-A2B7-4950-A65D-B849979B763F}"/>
                </a:ext>
              </a:extLst>
            </p:cNvPr>
            <p:cNvSpPr txBox="1"/>
            <p:nvPr/>
          </p:nvSpPr>
          <p:spPr>
            <a:xfrm>
              <a:off x="2977441" y="9995436"/>
              <a:ext cx="18289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b="1" dirty="0"/>
                <a:t>℡ </a:t>
              </a:r>
              <a:r>
                <a:rPr kumimoji="1" lang="en-US" altLang="ja-JP" sz="1200" b="1" dirty="0"/>
                <a:t>0742-25-3600</a:t>
              </a:r>
              <a:endParaRPr kumimoji="1" lang="ja-JP" altLang="en-US" sz="1200" b="1" dirty="0"/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38A19E89-864E-41CF-B6BB-4C6F1E83B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802" y="9613738"/>
              <a:ext cx="488471" cy="488471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7429AD5-6118-49C7-8896-EF042593CF2E}"/>
                </a:ext>
              </a:extLst>
            </p:cNvPr>
            <p:cNvSpPr txBox="1"/>
            <p:nvPr/>
          </p:nvSpPr>
          <p:spPr>
            <a:xfrm>
              <a:off x="2118489" y="10077888"/>
              <a:ext cx="1690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【</a:t>
              </a:r>
              <a:r>
                <a:rPr kumimoji="1" lang="ja-JP" altLang="en-US" sz="1000" dirty="0"/>
                <a:t>公式</a:t>
              </a:r>
              <a:r>
                <a:rPr kumimoji="1" lang="en-US" altLang="ja-JP" sz="1000" dirty="0"/>
                <a:t>】HP</a:t>
              </a:r>
              <a:endParaRPr kumimoji="1" lang="ja-JP" altLang="en-US" sz="1000" dirty="0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C4B5A203-41F3-46AA-BE0F-B324D9124B69}"/>
                </a:ext>
              </a:extLst>
            </p:cNvPr>
            <p:cNvSpPr/>
            <p:nvPr/>
          </p:nvSpPr>
          <p:spPr>
            <a:xfrm>
              <a:off x="111876" y="9463664"/>
              <a:ext cx="4215176" cy="86307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34E039D9-A96F-4FF4-AAC9-CFCC3F60747E}"/>
              </a:ext>
            </a:extLst>
          </p:cNvPr>
          <p:cNvGrpSpPr/>
          <p:nvPr/>
        </p:nvGrpSpPr>
        <p:grpSpPr>
          <a:xfrm>
            <a:off x="1132146" y="7386079"/>
            <a:ext cx="6333987" cy="270714"/>
            <a:chOff x="967861" y="7455147"/>
            <a:chExt cx="6333987" cy="270714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8AEB533-2514-452A-BBE0-24BECAE26444}"/>
                </a:ext>
              </a:extLst>
            </p:cNvPr>
            <p:cNvSpPr txBox="1"/>
            <p:nvPr/>
          </p:nvSpPr>
          <p:spPr>
            <a:xfrm>
              <a:off x="967861" y="7464251"/>
              <a:ext cx="6333987" cy="2616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kumimoji="1"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r>
                <a:rPr kumimoji="1" lang="en-US" altLang="ja-JP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B</a:t>
              </a:r>
              <a:r>
                <a:rPr kumimoji="1"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どちらも帯は前結び、後ろ結びをお選びいただけます</a:t>
              </a:r>
              <a:r>
                <a:rPr kumimoji="1" lang="ja-JP" altLang="en-US" sz="1100" dirty="0"/>
                <a:t>。</a:t>
              </a:r>
              <a:endParaRPr kumimoji="1" lang="en-US" altLang="ja-JP" sz="1100" dirty="0"/>
            </a:p>
          </p:txBody>
        </p:sp>
        <p:sp>
          <p:nvSpPr>
            <p:cNvPr id="57" name="四角形: 角を丸くする 56">
              <a:extLst>
                <a:ext uri="{FF2B5EF4-FFF2-40B4-BE49-F238E27FC236}">
                  <a16:creationId xmlns:a16="http://schemas.microsoft.com/office/drawing/2014/main" id="{A7461785-3019-4C8E-996D-371C250128C6}"/>
                </a:ext>
              </a:extLst>
            </p:cNvPr>
            <p:cNvSpPr/>
            <p:nvPr/>
          </p:nvSpPr>
          <p:spPr>
            <a:xfrm>
              <a:off x="967862" y="7455147"/>
              <a:ext cx="3750406" cy="261611"/>
            </a:xfrm>
            <a:prstGeom prst="round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5" name="図 64">
            <a:extLst>
              <a:ext uri="{FF2B5EF4-FFF2-40B4-BE49-F238E27FC236}">
                <a16:creationId xmlns:a16="http://schemas.microsoft.com/office/drawing/2014/main" id="{2D092519-3995-46B6-B41A-5C7BB86EA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9625788">
            <a:off x="270045" y="5827498"/>
            <a:ext cx="918050" cy="4263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13D940-A333-4375-AA53-7E12AC99EDD9}"/>
              </a:ext>
            </a:extLst>
          </p:cNvPr>
          <p:cNvSpPr txBox="1"/>
          <p:nvPr/>
        </p:nvSpPr>
        <p:spPr>
          <a:xfrm rot="20678411">
            <a:off x="111859" y="2942319"/>
            <a:ext cx="222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A2005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教科書体" panose="02020609000000000000" pitchFamily="17" charset="-128"/>
                <a:ea typeface="HG教科書体" panose="02020609000000000000" pitchFamily="17" charset="-128"/>
              </a:rPr>
              <a:t>華咲く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C4B63F0-E34B-42A0-A8EC-852D4A6EBF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4"/>
          <a:stretch/>
        </p:blipFill>
        <p:spPr>
          <a:xfrm>
            <a:off x="3152193" y="5516396"/>
            <a:ext cx="1146947" cy="180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2D1720-C44D-4968-B11D-04726102C89A}"/>
              </a:ext>
            </a:extLst>
          </p:cNvPr>
          <p:cNvSpPr txBox="1"/>
          <p:nvPr/>
        </p:nvSpPr>
        <p:spPr>
          <a:xfrm>
            <a:off x="3162669" y="5235876"/>
            <a:ext cx="1580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スタイル</a:t>
            </a:r>
            <a:r>
              <a:rPr kumimoji="1" lang="en-US" altLang="ja-JP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C20B67F-E597-4E71-A80B-DD31411C87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/>
          <a:stretch/>
        </p:blipFill>
        <p:spPr>
          <a:xfrm>
            <a:off x="4625975" y="5517930"/>
            <a:ext cx="1053017" cy="1782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5F2AFC5-107A-4153-A5F0-38049F534ECA}"/>
              </a:ext>
            </a:extLst>
          </p:cNvPr>
          <p:cNvSpPr txBox="1"/>
          <p:nvPr/>
        </p:nvSpPr>
        <p:spPr>
          <a:xfrm>
            <a:off x="4747638" y="5243186"/>
            <a:ext cx="210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帯・前結び</a:t>
            </a:r>
          </a:p>
        </p:txBody>
      </p:sp>
    </p:spTree>
    <p:extLst>
      <p:ext uri="{BB962C8B-B14F-4D97-AF65-F5344CB8AC3E}">
        <p14:creationId xmlns:p14="http://schemas.microsoft.com/office/powerpoint/2010/main" val="1252153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190</Words>
  <Application>Microsoft Office PowerPoint</Application>
  <PresentationFormat>ユーザー設定</PresentationFormat>
  <Paragraphs>31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HG丸ｺﾞｼｯｸM-PRO</vt:lpstr>
      <vt:lpstr>HG教科書体</vt:lpstr>
      <vt:lpstr>UD デジタル 教科書体 N-B</vt:lpstr>
      <vt:lpstr>游ゴシック</vt:lpstr>
      <vt:lpstr>Arial</vt:lpstr>
      <vt:lpstr>Calibri</vt:lpstr>
      <vt:lpstr>Calibri Light</vt:lpstr>
      <vt:lpstr>Impact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山下 ゆくみ</dc:creator>
  <cp:lastModifiedBy>山下 ゆくみ</cp:lastModifiedBy>
  <cp:revision>36</cp:revision>
  <cp:lastPrinted>2020-09-23T04:41:37Z</cp:lastPrinted>
  <dcterms:created xsi:type="dcterms:W3CDTF">2020-09-23T01:27:24Z</dcterms:created>
  <dcterms:modified xsi:type="dcterms:W3CDTF">2020-09-23T06:24:52Z</dcterms:modified>
</cp:coreProperties>
</file>